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71"/>
  </p:notesMasterIdLst>
  <p:sldIdLst>
    <p:sldId id="354" r:id="rId2"/>
    <p:sldId id="314" r:id="rId3"/>
    <p:sldId id="310" r:id="rId4"/>
    <p:sldId id="311" r:id="rId5"/>
    <p:sldId id="312" r:id="rId6"/>
    <p:sldId id="269" r:id="rId7"/>
    <p:sldId id="316" r:id="rId8"/>
    <p:sldId id="315" r:id="rId9"/>
    <p:sldId id="329" r:id="rId10"/>
    <p:sldId id="305" r:id="rId11"/>
    <p:sldId id="306" r:id="rId12"/>
    <p:sldId id="307" r:id="rId13"/>
    <p:sldId id="308" r:id="rId14"/>
    <p:sldId id="309" r:id="rId15"/>
    <p:sldId id="260" r:id="rId16"/>
    <p:sldId id="353" r:id="rId17"/>
    <p:sldId id="317" r:id="rId18"/>
    <p:sldId id="319" r:id="rId19"/>
    <p:sldId id="320" r:id="rId20"/>
    <p:sldId id="321" r:id="rId21"/>
    <p:sldId id="325" r:id="rId22"/>
    <p:sldId id="322" r:id="rId23"/>
    <p:sldId id="326" r:id="rId24"/>
    <p:sldId id="323" r:id="rId25"/>
    <p:sldId id="324" r:id="rId26"/>
    <p:sldId id="327" r:id="rId27"/>
    <p:sldId id="328" r:id="rId28"/>
    <p:sldId id="330" r:id="rId29"/>
    <p:sldId id="274" r:id="rId30"/>
    <p:sldId id="331" r:id="rId31"/>
    <p:sldId id="292" r:id="rId32"/>
    <p:sldId id="334" r:id="rId33"/>
    <p:sldId id="291" r:id="rId34"/>
    <p:sldId id="336" r:id="rId35"/>
    <p:sldId id="284" r:id="rId36"/>
    <p:sldId id="337" r:id="rId37"/>
    <p:sldId id="287" r:id="rId38"/>
    <p:sldId id="338" r:id="rId39"/>
    <p:sldId id="295" r:id="rId40"/>
    <p:sldId id="339" r:id="rId41"/>
    <p:sldId id="273" r:id="rId42"/>
    <p:sldId id="340" r:id="rId43"/>
    <p:sldId id="285" r:id="rId44"/>
    <p:sldId id="341" r:id="rId45"/>
    <p:sldId id="283" r:id="rId46"/>
    <p:sldId id="342" r:id="rId47"/>
    <p:sldId id="282" r:id="rId48"/>
    <p:sldId id="343" r:id="rId49"/>
    <p:sldId id="294" r:id="rId50"/>
    <p:sldId id="344" r:id="rId51"/>
    <p:sldId id="293" r:id="rId52"/>
    <p:sldId id="346" r:id="rId53"/>
    <p:sldId id="297" r:id="rId54"/>
    <p:sldId id="347" r:id="rId55"/>
    <p:sldId id="275" r:id="rId56"/>
    <p:sldId id="348" r:id="rId57"/>
    <p:sldId id="290" r:id="rId58"/>
    <p:sldId id="349" r:id="rId59"/>
    <p:sldId id="301" r:id="rId60"/>
    <p:sldId id="350" r:id="rId61"/>
    <p:sldId id="286" r:id="rId62"/>
    <p:sldId id="351" r:id="rId63"/>
    <p:sldId id="298" r:id="rId64"/>
    <p:sldId id="352" r:id="rId65"/>
    <p:sldId id="267" r:id="rId66"/>
    <p:sldId id="257" r:id="rId67"/>
    <p:sldId id="266" r:id="rId68"/>
    <p:sldId id="355" r:id="rId69"/>
    <p:sldId id="313" r:id="rId70"/>
  </p:sldIdLst>
  <p:sldSz cx="12192000" cy="6858000"/>
  <p:notesSz cx="7053263" cy="93091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8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93;&#1605;&#1604;&#1705;&#1585;&#1583;%201399\&#1593;&#1605;&#1604;&#1705;&#1585;&#1583;%20&#1583;&#1606;&#1583;&#1575;&#1606;&#1662;&#1586;&#1588;&#1705;%201399%20&#1576;&#1607;%20&#1578;&#1601;&#1705;&#1740;&#1705;%20&#1605;&#1575;&#1607;\&#1587;&#1591;&#1581;%202%201399\&#1593;&#1605;&#1604;&#1705;&#1585;&#1583;%20&#1583;&#1608;%20&#1588;&#1588;%20&#1605;&#1575;&#1607;&#1607;%2099\&#1587;&#1575;&#1604;&#1575;&#1606;&#1607;%201399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D1\98\&#1588;&#1575;&#1582;&#1589;%20&#1582;&#1583;&#1605;&#1575;&#1578;%20&#1583;&#1606;&#1583;&#1575;&#1606;&#1662;&#1586;&#1588;&#1705;&#1740;%20&#1588;&#1607;&#1585;&#1587;&#1578;&#1575;&#1606;%201398\&#1580;&#1583;&#1608;&#1604;%20&#1588;&#1575;&#1582;&#1589;%20&#1582;&#1583;&#1605;&#1575;&#1578;%201398\&#1585;&#1590;&#1575;&#1740;&#1578;&#1605;&#1606;&#1583;&#1740;%20&#1582;&#1583;&#1605;&#1575;&#1578;%20&#1583;&#1606;&#1583;&#1575;&#1606;&#1662;&#1586;&#1588;&#1705;&#1740;\&#1585;&#1590;&#1575;&#1740;&#1578;&#1605;&#1606;&#1583;&#1740;%20&#1575;&#1586;%20&#1582;&#1583;&#1605;&#1575;&#1578;%20&#1583;&#1606;&#1583;&#1575;&#1606;&#1662;&#1586;&#1588;&#1705;&#1740;%201398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6.4367463894586405E-2"/>
          <c:y val="1.8414836735294156E-2"/>
          <c:w val="0.75399581913971481"/>
          <c:h val="0.9815851632647058"/>
        </c:manualLayout>
      </c:layout>
      <c:pieChart>
        <c:varyColors val="1"/>
        <c:ser>
          <c:idx val="0"/>
          <c:order val="0"/>
          <c:tx>
            <c:strRef>
              <c:f>'سالانه 99 (3)'!$A$2</c:f>
              <c:strCache>
                <c:ptCount val="1"/>
                <c:pt idx="0">
                  <c:v>استان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('سالانه 99 (3)'!$R$1,'سالانه 99 (3)'!$S$1,'سالانه 99 (3)'!$T$1,'سالانه 99 (3)'!$U$1,'سالانه 99 (3)'!$V$1)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('سالانه 99 (3)'!$R$2,'سالانه 99 (3)'!$S$2,'سالانه 99 (3)'!$T$2,'سالانه 99 (3)'!$U$2,'سالانه 99 (3)'!$V$2)</c:f>
              <c:numCache>
                <c:formatCode>0.0</c:formatCode>
                <c:ptCount val="5"/>
                <c:pt idx="0">
                  <c:v>2.1890345401581359</c:v>
                </c:pt>
                <c:pt idx="1">
                  <c:v>0.2</c:v>
                </c:pt>
                <c:pt idx="2">
                  <c:v>0.10944652517686225</c:v>
                </c:pt>
                <c:pt idx="3">
                  <c:v>0.17831876820640866</c:v>
                </c:pt>
                <c:pt idx="4">
                  <c:v>0.89310237203495635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0.14099596172366075"/>
          <c:y val="0.13698204874730002"/>
          <c:w val="0.6416588725890866"/>
          <c:h val="0.86301795125269998"/>
        </c:manualLayout>
      </c:layout>
      <c:pieChart>
        <c:varyColors val="1"/>
        <c:ser>
          <c:idx val="0"/>
          <c:order val="0"/>
          <c:tx>
            <c:strRef>
              <c:f>جلفا!$A$2</c:f>
              <c:strCache>
                <c:ptCount val="1"/>
                <c:pt idx="0">
                  <c:v>جلفا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chemeClr val="accent1"/>
              </a:solidFill>
              <a:ln w="3810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 w="3810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 w="3810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 w="3810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 w="3810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6.7294194053996372E-18"/>
                  <c:y val="-3.45130321465156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(جلفا!$R$1,جلفا!$S$1,جلفا!$T$1,جلفا!$U$1,جلفا!$V$1)</c:f>
              <c:strCache>
                <c:ptCount val="5"/>
                <c:pt idx="0">
                  <c:v>تعداد کشیدن دندان به روز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(جلفا!$R$2,جلفا!$S$2,جلفا!$T$2,جلفا!$U$2,جلفا!$V$2)</c:f>
              <c:numCache>
                <c:formatCode>0.0</c:formatCode>
                <c:ptCount val="5"/>
                <c:pt idx="0">
                  <c:v>1.1597222222222223</c:v>
                </c:pt>
                <c:pt idx="1">
                  <c:v>3.4722222222222224E-2</c:v>
                </c:pt>
                <c:pt idx="2">
                  <c:v>1.6203703703703703E-2</c:v>
                </c:pt>
                <c:pt idx="3">
                  <c:v>9.2592592592592587E-3</c:v>
                </c:pt>
                <c:pt idx="4">
                  <c:v>0.30092592592592593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5.6028800898987603E-2"/>
          <c:y val="5.4814815762112955E-3"/>
          <c:w val="0.83742626349788474"/>
          <c:h val="0.99451851842378869"/>
        </c:manualLayout>
      </c:layout>
      <c:pieChart>
        <c:varyColors val="1"/>
        <c:ser>
          <c:idx val="0"/>
          <c:order val="0"/>
          <c:tx>
            <c:strRef>
              <c:f>چاراویماق!$A$2</c:f>
              <c:strCache>
                <c:ptCount val="1"/>
                <c:pt idx="0">
                  <c:v> چاراویماق</c:v>
                </c:pt>
              </c:strCache>
            </c:strRef>
          </c:tx>
          <c:spPr>
            <a:ln w="38100"/>
          </c:spPr>
          <c:dPt>
            <c:idx val="0"/>
            <c:bubble3D val="0"/>
            <c:spPr>
              <a:solidFill>
                <a:schemeClr val="accent1"/>
              </a:solidFill>
              <a:ln w="38100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 w="38100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 w="38100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 w="38100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 w="38100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(چاراویماق!$R$1,چاراویماق!$S$1,چاراویماق!$T$1,چاراویماق!$U$1,چاراویماق!$V$1)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(چاراویماق!$R$2,چاراویماق!$S$2,چاراویماق!$T$2,چاراویماق!$U$2,چاراویماق!$V$2)</c:f>
              <c:numCache>
                <c:formatCode>0.0</c:formatCode>
                <c:ptCount val="5"/>
                <c:pt idx="0">
                  <c:v>3.2175925925925926</c:v>
                </c:pt>
                <c:pt idx="1">
                  <c:v>0.6</c:v>
                </c:pt>
                <c:pt idx="2">
                  <c:v>0.78703703703703709</c:v>
                </c:pt>
                <c:pt idx="3">
                  <c:v>0.74537037037037035</c:v>
                </c:pt>
                <c:pt idx="4">
                  <c:v>7.3194444444444446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028800898987603E-2"/>
          <c:y val="5.4814815762112955E-3"/>
          <c:w val="0.83742626349788474"/>
          <c:h val="0.99451851842378869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خداآفرین!$A$2</c:f>
              <c:strCache>
                <c:ptCount val="1"/>
                <c:pt idx="0">
                  <c:v> خداآفرین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2"/>
              <c:layout>
                <c:manualLayout>
                  <c:x val="9.2177559299538775E-2"/>
                  <c:y val="0.3375804558086120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485971238408598E-2"/>
                  <c:y val="0.1876647321891013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7961312087198092E-2"/>
                  <c:y val="0.102298449647100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(خداآفرین!$R$1,خداآفرین!$S$1,خداآفرین!$T$1,خداآفرین!$U$1,خداآفرین!$V$1)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(خداآفرین!$R$2,خداآفرین!$S$2,خداآفرین!$T$2,خداآفرین!$U$2,خداآفرین!$V$2)</c:f>
              <c:numCache>
                <c:formatCode>0.0</c:formatCode>
                <c:ptCount val="5"/>
                <c:pt idx="0">
                  <c:v>7.8796296296296298</c:v>
                </c:pt>
                <c:pt idx="1">
                  <c:v>0</c:v>
                </c:pt>
                <c:pt idx="2">
                  <c:v>1.3888888888888888E-2</c:v>
                </c:pt>
                <c:pt idx="3">
                  <c:v>2.3148148148148147E-3</c:v>
                </c:pt>
                <c:pt idx="4">
                  <c:v>0.27083333333333331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ser>
          <c:idx val="0"/>
          <c:order val="0"/>
          <c:tx>
            <c:strRef>
              <c:f>اهر!$A$2</c:f>
              <c:strCache>
                <c:ptCount val="1"/>
                <c:pt idx="0">
                  <c:v> اهر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85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9329389472272546"/>
                  <c:y val="-0.143905756243038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800155611793678E-2"/>
                  <c:y val="1.595048794617565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252340824511416E-3"/>
                  <c:y val="2.301678749691473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4286654034287761E-2"/>
                  <c:y val="-1.65971077471606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4612687332436967E-2"/>
                  <c:y val="-8.838469418160473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(اهر!$R$1,اهر!$S$1,اهر!$T$1,اهر!$U$1,اهر!$V$1)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(اهر!$R$2,اهر!$S$2,اهر!$T$2,اهر!$U$2,اهر!$V$2)</c:f>
              <c:numCache>
                <c:formatCode>0.0</c:formatCode>
                <c:ptCount val="5"/>
                <c:pt idx="0">
                  <c:v>2.992283950617284</c:v>
                </c:pt>
                <c:pt idx="1">
                  <c:v>0.53549382716049387</c:v>
                </c:pt>
                <c:pt idx="2">
                  <c:v>6.3271604938271608E-2</c:v>
                </c:pt>
                <c:pt idx="3">
                  <c:v>7.7160493827160498E-3</c:v>
                </c:pt>
                <c:pt idx="4">
                  <c:v>0.69444444444444442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028800898987603E-2"/>
          <c:y val="5.4814815762112955E-3"/>
          <c:w val="0.83742626349788474"/>
          <c:h val="0.99451851842378869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0.174852278626038"/>
          <c:y val="4.608504880740609E-2"/>
          <c:w val="0.72885870426013299"/>
          <c:h val="0.90925102723827966"/>
        </c:manualLayout>
      </c:layout>
      <c:pieChart>
        <c:varyColors val="1"/>
        <c:ser>
          <c:idx val="0"/>
          <c:order val="0"/>
          <c:tx>
            <c:strRef>
              <c:f>مرند!$A$2</c:f>
              <c:strCache>
                <c:ptCount val="1"/>
                <c:pt idx="0">
                  <c:v> مرند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0.1082804896800247"/>
                  <c:y val="0.1179471284006286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2865754191171E-2"/>
                  <c:y val="9.14752011315286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551752482447402E-2"/>
                  <c:y val="3.8702712829832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2383103287617071E-2"/>
                  <c:y val="5.25773034371718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(مرند!$R$1,مرند!$S$1,مرند!$T$1,مرند!$U$1,مرند!$V$1)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(مرند!$R$2,مرند!$S$2,مرند!$T$2,مرند!$U$2,مرند!$V$2)</c:f>
              <c:numCache>
                <c:formatCode>0.0</c:formatCode>
                <c:ptCount val="5"/>
                <c:pt idx="0">
                  <c:v>1.9</c:v>
                </c:pt>
                <c:pt idx="1">
                  <c:v>0.1</c:v>
                </c:pt>
                <c:pt idx="2">
                  <c:v>2.9629629629629631E-2</c:v>
                </c:pt>
                <c:pt idx="3">
                  <c:v>3.981481481481481E-2</c:v>
                </c:pt>
                <c:pt idx="4">
                  <c:v>0.27962962962962962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852278626038"/>
          <c:y val="4.608504880740609E-2"/>
          <c:w val="0.72885870426013299"/>
          <c:h val="0.90925102723827966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a-IR" sz="1680" b="1" i="0" u="none" strike="noStrike" kern="1200" cap="all" baseline="0">
              <a:solidFill>
                <a:schemeClr val="dk1"/>
              </a:solidFill>
              <a:effectLst/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0.1088096189958767"/>
          <c:y val="8.7752260134149898E-2"/>
          <c:w val="0.76143975648267248"/>
          <c:h val="0.91224773986585006"/>
        </c:manualLayout>
      </c:layout>
      <c:pieChart>
        <c:varyColors val="1"/>
        <c:ser>
          <c:idx val="0"/>
          <c:order val="0"/>
          <c:tx>
            <c:strRef>
              <c:f>ملکان!$A$2</c:f>
              <c:strCache>
                <c:ptCount val="1"/>
                <c:pt idx="0">
                  <c:v> ملکان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fa-IR" sz="1400" b="1" i="0" u="none" strike="noStrike" kern="1200" spc="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fa-IR" sz="1400" b="1" i="0" u="none" strike="noStrike" kern="1200" spc="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fa-IR" sz="1400" b="1" i="0" u="none" strike="noStrike" kern="1200" spc="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fa-IR" sz="1400" b="1" i="0" u="none" strike="noStrike" kern="1200" spc="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fa-IR" sz="1400" b="1" i="0" u="none" strike="noStrike" kern="1200" spc="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fa-IR" sz="1400" b="1" i="0" u="none" strike="noStrike" kern="1200" spc="0" baseline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(ملکان!$R$1,ملکان!$S$1,ملکان!$T$1,ملکان!$U$1,ملکان!$V$1)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(ملکان!$R$2,ملکان!$S$2,ملکان!$T$2,ملکان!$U$2,ملکان!$V$2)</c:f>
              <c:numCache>
                <c:formatCode>0.0</c:formatCode>
                <c:ptCount val="5"/>
                <c:pt idx="0">
                  <c:v>4.6638888888888888</c:v>
                </c:pt>
                <c:pt idx="1">
                  <c:v>0.3</c:v>
                </c:pt>
                <c:pt idx="2">
                  <c:v>0.21944444444444444</c:v>
                </c:pt>
                <c:pt idx="3">
                  <c:v>0.10277777777777777</c:v>
                </c:pt>
                <c:pt idx="4">
                  <c:v>0.89074074074074072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marL="0" algn="ctr" defTabSz="457200" rtl="1" eaLnBrk="1" fontAlgn="ctr" latinLnBrk="0" hangingPunct="1">
        <a:defRPr lang="fa-IR" sz="1400" b="1" u="none" strike="noStrike" kern="1200">
          <a:solidFill>
            <a:schemeClr val="dk1"/>
          </a:solidFill>
          <a:effectLst/>
          <a:latin typeface="+mn-lt"/>
          <a:ea typeface="+mn-ea"/>
          <a:cs typeface="+mn-cs"/>
        </a:defRPr>
      </a:pPr>
      <a:endParaRPr lang="fa-I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852278626038"/>
          <c:y val="4.608504880740609E-2"/>
          <c:w val="0.72885870426013299"/>
          <c:h val="0.90925102723827966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096189958767"/>
          <c:y val="8.7752260134149898E-2"/>
          <c:w val="0.76143975648267248"/>
          <c:h val="0.91224773986585006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marL="0" algn="ctr" defTabSz="457200" rtl="1" eaLnBrk="1" fontAlgn="ctr" latinLnBrk="0" hangingPunct="1">
        <a:defRPr lang="fa-IR" sz="1400" b="1" u="none" strike="noStrike" kern="1200">
          <a:solidFill>
            <a:schemeClr val="dk1"/>
          </a:solidFill>
          <a:effectLst/>
          <a:latin typeface="+mn-lt"/>
          <a:ea typeface="+mn-ea"/>
          <a:cs typeface="+mn-cs"/>
        </a:defRPr>
      </a:pPr>
      <a:endParaRPr lang="fa-I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23374978948484"/>
          <c:y val="5.1684824240905121E-3"/>
          <c:w val="0.59719380300963498"/>
          <c:h val="0.99483151757590949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77564962217627"/>
          <c:y val="0"/>
          <c:w val="0.65425634052451498"/>
          <c:h val="1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'بستان آباد'!$A$2</c:f>
              <c:strCache>
                <c:ptCount val="1"/>
                <c:pt idx="0">
                  <c:v> بستان آباد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3245638881213634"/>
                  <c:y val="-6.660935275995555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7353535890715647E-2"/>
                  <c:y val="-7.3014485562394949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('بستان آباد'!$R$1,'بستان آباد'!$S$1,'بستان آباد'!$T$1,'بستان آباد'!$U$1,'بستان آباد'!$V$1)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('بستان آباد'!$R$2,'بستان آباد'!$S$2,'بستان آباد'!$T$2,'بستان آباد'!$U$2,'بستان آباد'!$V$2)</c:f>
              <c:numCache>
                <c:formatCode>0.0</c:formatCode>
                <c:ptCount val="5"/>
                <c:pt idx="0">
                  <c:v>1.4564814814814815</c:v>
                </c:pt>
                <c:pt idx="1">
                  <c:v>0.32500000000000001</c:v>
                </c:pt>
                <c:pt idx="2">
                  <c:v>0.10277777777777777</c:v>
                </c:pt>
                <c:pt idx="3">
                  <c:v>1.4675925925925926</c:v>
                </c:pt>
                <c:pt idx="4">
                  <c:v>1.9111111111111112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852278626038"/>
          <c:y val="4.608504880740609E-2"/>
          <c:w val="0.72885870426013299"/>
          <c:h val="0.90925102723827966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5.7418670871807576E-2"/>
          <c:y val="2.0301783615597397E-3"/>
          <c:w val="0.71924996502781013"/>
          <c:h val="0.99451851842378869"/>
        </c:manualLayout>
      </c:layout>
      <c:pieChart>
        <c:varyColors val="1"/>
        <c:ser>
          <c:idx val="0"/>
          <c:order val="0"/>
          <c:tx>
            <c:strRef>
              <c:f>'سالانه 99 3 (2)'!$A$2</c:f>
              <c:strCache>
                <c:ptCount val="1"/>
                <c:pt idx="0">
                  <c:v>ورزقان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('سالانه 99 3 (2)'!$R$1,'سالانه 99 3 (2)'!$S$1,'سالانه 99 3 (2)'!$T$1,'سالانه 99 3 (2)'!$U$1,'سالانه 99 3 (2)'!$V$1)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('سالانه 99 3 (2)'!$R$2,'سالانه 99 3 (2)'!$S$2,'سالانه 99 3 (2)'!$T$2,'سالانه 99 3 (2)'!$U$2,'سالانه 99 3 (2)'!$V$2)</c:f>
              <c:numCache>
                <c:formatCode>0.0</c:formatCode>
                <c:ptCount val="5"/>
                <c:pt idx="0">
                  <c:v>2.8070987654320989</c:v>
                </c:pt>
                <c:pt idx="1">
                  <c:v>1</c:v>
                </c:pt>
                <c:pt idx="2">
                  <c:v>0.39351851851851855</c:v>
                </c:pt>
                <c:pt idx="3">
                  <c:v>0.43672839506172839</c:v>
                </c:pt>
                <c:pt idx="4">
                  <c:v>2.2098765432098766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852278626038"/>
          <c:y val="4.608504880740609E-2"/>
          <c:w val="0.72885870426013299"/>
          <c:h val="0.90925102723827966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418670871807576E-2"/>
          <c:y val="2.0301783615597397E-3"/>
          <c:w val="0.71924996502781013"/>
          <c:h val="0.99451851842378869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5.2316928572795157E-2"/>
          <c:y val="3.7802720375061862E-2"/>
          <c:w val="0.75596631155515426"/>
          <c:h val="0.96219727962493817"/>
        </c:manualLayout>
      </c:layout>
      <c:pieChart>
        <c:varyColors val="1"/>
        <c:ser>
          <c:idx val="0"/>
          <c:order val="0"/>
          <c:tx>
            <c:strRef>
              <c:f>هریس!$A$2</c:f>
              <c:strCache>
                <c:ptCount val="1"/>
                <c:pt idx="0">
                  <c:v> هریس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3"/>
              <c:layout>
                <c:manualLayout>
                  <c:x val="0.1676307815388457"/>
                  <c:y val="-1.84842144840277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a-IR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(هریس!$R$1,هریس!$S$1,هریس!$T$1,هریس!$U$1,هریس!$V$1)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(هریس!$R$2,هریس!$S$2,هریس!$T$2,هریس!$U$2,هریس!$V$2)</c:f>
              <c:numCache>
                <c:formatCode>0.0</c:formatCode>
                <c:ptCount val="5"/>
                <c:pt idx="0">
                  <c:v>2.5138888888888888</c:v>
                </c:pt>
                <c:pt idx="1">
                  <c:v>0.5</c:v>
                </c:pt>
                <c:pt idx="2">
                  <c:v>5.0925925925925923E-2</c:v>
                </c:pt>
                <c:pt idx="3">
                  <c:v>8.1790123456790126E-2</c:v>
                </c:pt>
                <c:pt idx="4">
                  <c:v>0.85185185185185186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852278626038"/>
          <c:y val="4.608504880740609E-2"/>
          <c:w val="0.72885870426013299"/>
          <c:h val="0.90925102723827966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418670871807576E-2"/>
          <c:y val="2.0301783615597397E-3"/>
          <c:w val="0.71924996502781013"/>
          <c:h val="0.99451851842378869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4.5379527290623674E-2"/>
          <c:y val="0"/>
          <c:w val="0.78100518708662148"/>
          <c:h val="1"/>
        </c:manualLayout>
      </c:layout>
      <c:pieChart>
        <c:varyColors val="1"/>
        <c:ser>
          <c:idx val="0"/>
          <c:order val="0"/>
          <c:tx>
            <c:strRef>
              <c:f>هشترود!$A$2</c:f>
              <c:strCache>
                <c:ptCount val="1"/>
                <c:pt idx="0">
                  <c:v>هشترود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9.9922772155893833E-2"/>
                  <c:y val="-9.573489898983588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(هشترود!$R$1,هشترود!$S$1,هشترود!$T$1,هشترود!$U$1,هشترود!$V$1)</c:f>
              <c:strCache>
                <c:ptCount val="5"/>
                <c:pt idx="0">
                  <c:v>تعداد کشیدن دندان به 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(هشترود!$R$2,هشترود!$S$2,هشترود!$T$2,هشترود!$U$2,هشترود!$V$2)</c:f>
              <c:numCache>
                <c:formatCode>0.0</c:formatCode>
                <c:ptCount val="5"/>
                <c:pt idx="0">
                  <c:v>2.3217592592592591</c:v>
                </c:pt>
                <c:pt idx="1">
                  <c:v>0</c:v>
                </c:pt>
                <c:pt idx="2">
                  <c:v>0.15509259259259259</c:v>
                </c:pt>
                <c:pt idx="3">
                  <c:v>0.38657407407407407</c:v>
                </c:pt>
                <c:pt idx="4">
                  <c:v>1.6759259259259258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fa-IR"/>
              <a:t>درصد رضایت از خدمات دندانپزشکی سال 1398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28857920"/>
        <c:axId val="428855568"/>
      </c:barChart>
      <c:catAx>
        <c:axId val="42885792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fa-IR"/>
          </a:p>
        </c:txPr>
        <c:crossAx val="428855568"/>
        <c:crosses val="autoZero"/>
        <c:auto val="1"/>
        <c:lblAlgn val="ctr"/>
        <c:lblOffset val="100"/>
        <c:noMultiLvlLbl val="0"/>
      </c:catAx>
      <c:valAx>
        <c:axId val="428855568"/>
        <c:scaling>
          <c:orientation val="minMax"/>
        </c:scaling>
        <c:delete val="1"/>
        <c:axPos val="r"/>
        <c:numFmt formatCode="0" sourceLinked="1"/>
        <c:majorTickMark val="none"/>
        <c:minorTickMark val="none"/>
        <c:tickLblPos val="nextTo"/>
        <c:crossAx val="42885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a-IR"/>
        </a:p>
      </c:txPr>
    </c:title>
    <c:autoTitleDeleted val="0"/>
    <c:plotArea>
      <c:layout>
        <c:manualLayout>
          <c:layoutTarget val="inner"/>
          <c:xMode val="edge"/>
          <c:yMode val="edge"/>
          <c:x val="0.21137801178151083"/>
          <c:y val="0.13698204874730002"/>
          <c:w val="0.62372073805616879"/>
          <c:h val="0.84459831882048875"/>
        </c:manualLayout>
      </c:layout>
      <c:pieChart>
        <c:varyColors val="1"/>
        <c:ser>
          <c:idx val="0"/>
          <c:order val="0"/>
          <c:tx>
            <c:strRef>
              <c:f>بناب!$A$2</c:f>
              <c:strCache>
                <c:ptCount val="1"/>
                <c:pt idx="0">
                  <c:v> بناب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38100">
                <a:solidFill>
                  <a:schemeClr val="tx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2.9365078447535354E-3"/>
                  <c:y val="-2.639231870027661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(بناب!$R$1,بناب!$S$1,بناب!$T$1,بناب!$U$1,بناب!$V$1)</c:f>
              <c:strCache>
                <c:ptCount val="5"/>
                <c:pt idx="0">
                  <c:v>تعداد کشیدن دندان به روز کارکرد</c:v>
                </c:pt>
                <c:pt idx="1">
                  <c:v>تعداد فیشور سیلانت به روز کارکرد</c:v>
                </c:pt>
                <c:pt idx="2">
                  <c:v>تعدادجرمگیری به روز کارکرد</c:v>
                </c:pt>
                <c:pt idx="3">
                  <c:v>تعداد پالپتومی به روز کارکرد</c:v>
                </c:pt>
                <c:pt idx="4">
                  <c:v>تعداد ترمیم به روز کارکرد</c:v>
                </c:pt>
              </c:strCache>
            </c:strRef>
          </c:cat>
          <c:val>
            <c:numRef>
              <c:f>(بناب!$R$2,بناب!$S$2,بناب!$T$2,بناب!$U$2,بناب!$V$2)</c:f>
              <c:numCache>
                <c:formatCode>0.00</c:formatCode>
                <c:ptCount val="5"/>
                <c:pt idx="0" formatCode="0.0">
                  <c:v>1.3333333333333333</c:v>
                </c:pt>
                <c:pt idx="1">
                  <c:v>1.9675925925925927E-2</c:v>
                </c:pt>
                <c:pt idx="2" formatCode="0.0">
                  <c:v>2.4305555555555556E-2</c:v>
                </c:pt>
                <c:pt idx="3" formatCode="0.0">
                  <c:v>8.4490740740740741E-2</c:v>
                </c:pt>
                <c:pt idx="4" formatCode="0.0">
                  <c:v>0.5717592592592593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58047707271886"/>
          <c:y val="2.3964500030607527E-2"/>
          <c:w val="0.76066257526632686"/>
          <c:h val="0.97603549996939232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44834116209405"/>
          <c:y val="0.12480097857794159"/>
          <c:w val="0.5653096686254947"/>
          <c:h val="0.78166278961213687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a-I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96849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633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1"/>
          <a:lstStyle>
            <a:lvl1pPr algn="l">
              <a:defRPr sz="1200"/>
            </a:lvl1pPr>
          </a:lstStyle>
          <a:p>
            <a:fld id="{8D25A587-69F1-4B6A-8888-4A9932AE4B31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96849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633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1" anchor="b"/>
          <a:lstStyle>
            <a:lvl1pPr algn="l">
              <a:defRPr sz="1200"/>
            </a:lvl1pPr>
          </a:lstStyle>
          <a:p>
            <a:fld id="{9884AD87-0535-43AB-986A-87BE5B4333D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60376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E3536-205A-4920-9A60-65E60E14FB3C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436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48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337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78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470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52748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01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2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748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52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8534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5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30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11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57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246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60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494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7E73A6-FF31-4E90-9EB5-20B513F5AB95}" type="datetimeFigureOut">
              <a:rPr lang="fa-IR" smtClean="0"/>
              <a:t>17/09/1442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F2A380-5FFF-4463-823A-08FB26BAD8E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130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chart" Target="../charts/char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chart" Target="../charts/chart34.xml"/><Relationship Id="rId7" Type="http://schemas.openxmlformats.org/officeDocument/2006/relationships/chart" Target="../charts/chart38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47.xml"/><Relationship Id="rId5" Type="http://schemas.openxmlformats.org/officeDocument/2006/relationships/chart" Target="../charts/chart46.xml"/><Relationship Id="rId4" Type="http://schemas.openxmlformats.org/officeDocument/2006/relationships/chart" Target="../charts/chart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52.xml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9320995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14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1950700" cy="659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8300" y="254000"/>
            <a:ext cx="426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fa-IR" dirty="0" smtClean="0"/>
              <a:t>میانگین وزن خدمتی ماهانه دندانپزشکان / استان 1399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76729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5384"/>
            <a:ext cx="116840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3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6" y="181084"/>
            <a:ext cx="11824584" cy="64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00" y="0"/>
            <a:ext cx="11404600" cy="66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5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95384"/>
            <a:ext cx="11645900" cy="6267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9500" y="330200"/>
            <a:ext cx="725170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/>
              <a:t>درصد وزن خدمتی کشیدن دندان از کل وزن خدمت ارایه شده توسط دندانپزشکان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06453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95384"/>
            <a:ext cx="116840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8018631" y="660400"/>
            <a:ext cx="3063347" cy="4775200"/>
          </a:xfrm>
        </p:spPr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325183"/>
              </p:ext>
            </p:extLst>
          </p:nvPr>
        </p:nvGraphicFramePr>
        <p:xfrm>
          <a:off x="8648700" y="14955"/>
          <a:ext cx="3467100" cy="682391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39900"/>
                <a:gridCol w="1727200"/>
              </a:tblGrid>
              <a:tr h="3954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شهرستان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استان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تعداد </a:t>
                      </a:r>
                      <a:r>
                        <a:rPr lang="fa-IR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دندانپزشک</a:t>
                      </a:r>
                      <a:endParaRPr lang="fa-IR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فلوراید تراپی دو فک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1,110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فیشورسیلانت دندان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جرمگیری و بروساژ دو فک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کشیدن دندان شیری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12,143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کشیدن دندان دائمی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29,939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پالپوتومی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26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درمان پالپ زنده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یک سطحی آمالگام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1,331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دو سطحی آمالگام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سه سطحی آمالگام 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2,912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یک سطحی کامپوزیت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3,407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دو سطحی کامپوزیت 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2,895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سه سطحی کامپوزیت 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4,522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مجموع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70,165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1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جمع وزنی خدمات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1,568,775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118328"/>
              </p:ext>
            </p:extLst>
          </p:nvPr>
        </p:nvGraphicFramePr>
        <p:xfrm>
          <a:off x="212271" y="127627"/>
          <a:ext cx="8294915" cy="6730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35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" y="156116"/>
            <a:ext cx="11699487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6" y="295384"/>
            <a:ext cx="11273883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11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7800"/>
            <a:ext cx="118237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8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7301" y="2387600"/>
            <a:ext cx="9601196" cy="34628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7200" dirty="0" smtClean="0">
                <a:solidFill>
                  <a:srgbClr val="7030A0"/>
                </a:solidFill>
                <a:cs typeface="B Aseman" panose="00000400000000000000" pitchFamily="2" charset="-78"/>
              </a:rPr>
              <a:t>گزارش عملکرد سطح یک سلامت </a:t>
            </a:r>
          </a:p>
          <a:p>
            <a:pPr marL="0" indent="0" algn="ctr">
              <a:buNone/>
            </a:pPr>
            <a:r>
              <a:rPr lang="fa-IR" sz="7200" dirty="0" smtClean="0">
                <a:solidFill>
                  <a:srgbClr val="7030A0"/>
                </a:solidFill>
                <a:cs typeface="B Aseman" panose="00000400000000000000" pitchFamily="2" charset="-78"/>
              </a:rPr>
              <a:t>دهان ودندان 1399</a:t>
            </a:r>
            <a:endParaRPr lang="fa-IR" sz="7200" dirty="0">
              <a:solidFill>
                <a:srgbClr val="7030A0"/>
              </a:solidFill>
              <a:cs typeface="B Asema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232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" y="155684"/>
            <a:ext cx="11770422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95384"/>
            <a:ext cx="112268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51" y="286239"/>
            <a:ext cx="11151219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95384"/>
            <a:ext cx="112649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96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1" y="295384"/>
            <a:ext cx="114681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51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258" y="609812"/>
            <a:ext cx="10983952" cy="54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92336"/>
            <a:ext cx="11506200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0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286239"/>
            <a:ext cx="11087100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61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68384"/>
            <a:ext cx="11404600" cy="65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28836"/>
            <a:ext cx="11861800" cy="64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95384"/>
            <a:ext cx="118110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9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8018631" y="660400"/>
            <a:ext cx="3063347" cy="4775200"/>
          </a:xfrm>
        </p:spPr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565549"/>
              </p:ext>
            </p:extLst>
          </p:nvPr>
        </p:nvGraphicFramePr>
        <p:xfrm>
          <a:off x="8018631" y="38100"/>
          <a:ext cx="3965046" cy="642165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982523"/>
                <a:gridCol w="1982523"/>
              </a:tblGrid>
              <a:tr h="41121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u="none" strike="noStrike" dirty="0">
                          <a:effectLst/>
                        </a:rPr>
                        <a:t> آذرشهر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دندانپزشک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6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31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237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207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641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2,379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128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4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176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320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144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4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138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4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265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4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149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4,819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7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dirty="0">
                          <a:effectLst/>
                        </a:rPr>
                        <a:t>107,015</a:t>
                      </a:r>
                      <a:endParaRPr lang="fa-I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8100"/>
            <a:ext cx="7891631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18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81084"/>
            <a:ext cx="11785600" cy="65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8018631" y="660400"/>
            <a:ext cx="3063347" cy="4775200"/>
          </a:xfrm>
        </p:spPr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365822"/>
              </p:ext>
            </p:extLst>
          </p:nvPr>
        </p:nvGraphicFramePr>
        <p:xfrm>
          <a:off x="8648700" y="14955"/>
          <a:ext cx="3467100" cy="6838286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39900"/>
                <a:gridCol w="1727200"/>
              </a:tblGrid>
              <a:tr h="3954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شهرستان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اسکو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تعداد </a:t>
                      </a:r>
                      <a:r>
                        <a:rPr lang="fa-IR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دندانپزشک</a:t>
                      </a:r>
                      <a:endParaRPr lang="fa-IR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فلوراید تراپی دو فک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فیشورسیلانت دندان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جرمگیری و بروساژ دو فک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کشیدن دندان شیری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کشیدن دندان دائمی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پالپوتومی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26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درمان پالپ زنده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یک سطحی آمالگام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دو سطحی آمالگام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سه سطحی آمالگام 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یک سطحی کامپوزیت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دو سطحی کامپوزیت 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6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سه سطحی کامپوزیت 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97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مجموع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91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جمع وزنی خدمات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71,710</a:t>
                      </a:r>
                      <a:endParaRPr lang="fa-I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3" y="121816"/>
            <a:ext cx="8424277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2336"/>
            <a:ext cx="11811000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32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76905"/>
              </p:ext>
            </p:extLst>
          </p:nvPr>
        </p:nvGraphicFramePr>
        <p:xfrm>
          <a:off x="132835" y="301196"/>
          <a:ext cx="9392165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931389"/>
              </p:ext>
            </p:extLst>
          </p:nvPr>
        </p:nvGraphicFramePr>
        <p:xfrm>
          <a:off x="8458198" y="41173"/>
          <a:ext cx="3525478" cy="664328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62739"/>
                <a:gridCol w="1762739"/>
              </a:tblGrid>
              <a:tr h="32229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اهر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دندانپزشک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61,870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920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95384"/>
            <a:ext cx="11976100" cy="64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3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93125"/>
              </p:ext>
            </p:extLst>
          </p:nvPr>
        </p:nvGraphicFramePr>
        <p:xfrm>
          <a:off x="8458198" y="41173"/>
          <a:ext cx="3525478" cy="6643288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62739"/>
                <a:gridCol w="1762739"/>
              </a:tblGrid>
              <a:tr h="32229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بستان آباد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دندانپزشک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08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6,188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6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151,945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07861"/>
              </p:ext>
            </p:extLst>
          </p:nvPr>
        </p:nvGraphicFramePr>
        <p:xfrm>
          <a:off x="0" y="127628"/>
          <a:ext cx="84074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0619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95384"/>
            <a:ext cx="117729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67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815551"/>
              </p:ext>
            </p:extLst>
          </p:nvPr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99892"/>
              </p:ext>
            </p:extLst>
          </p:nvPr>
        </p:nvGraphicFramePr>
        <p:xfrm>
          <a:off x="8547100" y="165033"/>
          <a:ext cx="3423876" cy="6616767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11938"/>
                <a:gridCol w="1711938"/>
              </a:tblGrid>
              <a:tr h="31962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بناب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دندانپزشک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41,310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4074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206588"/>
              </p:ext>
            </p:extLst>
          </p:nvPr>
        </p:nvGraphicFramePr>
        <p:xfrm>
          <a:off x="1" y="127628"/>
          <a:ext cx="84709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52514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384"/>
            <a:ext cx="12090400" cy="64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3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18364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4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8018631" y="660400"/>
            <a:ext cx="3063347" cy="4775200"/>
          </a:xfrm>
        </p:spPr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778815"/>
              </p:ext>
            </p:extLst>
          </p:nvPr>
        </p:nvGraphicFramePr>
        <p:xfrm>
          <a:off x="8648700" y="14955"/>
          <a:ext cx="3467100" cy="6739951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39900"/>
                <a:gridCol w="1727200"/>
              </a:tblGrid>
              <a:tr h="38553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شهرستان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تبریز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تعداد </a:t>
                      </a:r>
                      <a:r>
                        <a:rPr lang="fa-IR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دندانپزشک</a:t>
                      </a:r>
                      <a:endParaRPr lang="fa-IR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فلوراید تراپی دو فک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فیشورسیلانت دندان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1,091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جرمگیری و بروساژ دو فک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کشیدن دندان شیری 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کشیدن دندان دائمی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3,068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پالپوتومی 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4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درمان پالپ زنده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یک سطحی آمالگام 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دو سطحی آمالگام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سه سطحی آمالگام 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یک سطحی کامپوزیت 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دو سطحی کامپوزیت 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ترمیم سه سطحی کامپوزیت 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1,398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84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مجموع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13,799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851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جمع وزنی خدمات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322,750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812592"/>
              </p:ext>
            </p:extLst>
          </p:nvPr>
        </p:nvGraphicFramePr>
        <p:xfrm>
          <a:off x="0" y="0"/>
          <a:ext cx="86360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816"/>
            <a:ext cx="8813800" cy="65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6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65100"/>
            <a:ext cx="119761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9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800738"/>
              </p:ext>
            </p:extLst>
          </p:nvPr>
        </p:nvGraphicFramePr>
        <p:xfrm>
          <a:off x="8547100" y="165033"/>
          <a:ext cx="3423876" cy="6616767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11938"/>
                <a:gridCol w="1711938"/>
              </a:tblGrid>
              <a:tr h="31962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جلفا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دندانپزشک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15,495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4074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8875"/>
              </p:ext>
            </p:extLst>
          </p:nvPr>
        </p:nvGraphicFramePr>
        <p:xfrm>
          <a:off x="259835" y="127628"/>
          <a:ext cx="8649730" cy="6603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41785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1084"/>
            <a:ext cx="11874500" cy="64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4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21574"/>
              </p:ext>
            </p:extLst>
          </p:nvPr>
        </p:nvGraphicFramePr>
        <p:xfrm>
          <a:off x="8458200" y="126869"/>
          <a:ext cx="3627076" cy="6611467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11938"/>
                <a:gridCol w="1915138"/>
              </a:tblGrid>
              <a:tr h="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چاراویماق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</a:t>
                      </a:r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905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2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79,430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4074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35450"/>
              </p:ext>
            </p:extLst>
          </p:nvPr>
        </p:nvGraphicFramePr>
        <p:xfrm>
          <a:off x="0" y="301196"/>
          <a:ext cx="83439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2219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95384"/>
            <a:ext cx="119380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5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850776"/>
              </p:ext>
            </p:extLst>
          </p:nvPr>
        </p:nvGraphicFramePr>
        <p:xfrm>
          <a:off x="8458200" y="176605"/>
          <a:ext cx="3627076" cy="6587131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11938"/>
                <a:gridCol w="1915138"/>
              </a:tblGrid>
              <a:tr h="30647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خداآفرین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تعداد </a:t>
                      </a:r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فلوراید تراپی دو فک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فیشورسیلانت دندان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شیری 15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کشیدن دندان دائمی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پالپوتومی 20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درمان پالپ زنده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>
                          <a:effectLst/>
                        </a:rPr>
                        <a:t>ترمیم دو سطحی آمالگام 30</a:t>
                      </a:r>
                      <a:endParaRPr lang="fa-IR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688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مجموع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جمع وزنی خدمات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71,330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4074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77012"/>
              </p:ext>
            </p:extLst>
          </p:nvPr>
        </p:nvGraphicFramePr>
        <p:xfrm>
          <a:off x="0" y="301196"/>
          <a:ext cx="83439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260568"/>
              </p:ext>
            </p:extLst>
          </p:nvPr>
        </p:nvGraphicFramePr>
        <p:xfrm>
          <a:off x="120135" y="127628"/>
          <a:ext cx="8198365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98710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39700"/>
            <a:ext cx="117602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63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216463"/>
              </p:ext>
            </p:extLst>
          </p:nvPr>
        </p:nvGraphicFramePr>
        <p:xfrm>
          <a:off x="8849490" y="66401"/>
          <a:ext cx="3068276" cy="679159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48191"/>
                <a:gridCol w="1620085"/>
              </a:tblGrid>
              <a:tr h="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شبستر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73,800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4074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680482"/>
              </p:ext>
            </p:extLst>
          </p:nvPr>
        </p:nvGraphicFramePr>
        <p:xfrm>
          <a:off x="0" y="301196"/>
          <a:ext cx="834390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3" y="121816"/>
            <a:ext cx="8663167" cy="65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12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6" y="206484"/>
            <a:ext cx="11900784" cy="64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7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39700"/>
            <a:ext cx="11569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37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04163"/>
              </p:ext>
            </p:extLst>
          </p:nvPr>
        </p:nvGraphicFramePr>
        <p:xfrm>
          <a:off x="9027290" y="66401"/>
          <a:ext cx="3068276" cy="6791599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448191"/>
                <a:gridCol w="1620085"/>
              </a:tblGrid>
              <a:tr h="1546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عجب شیر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45,725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81851"/>
              </p:ext>
            </p:extLst>
          </p:nvPr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700"/>
            <a:ext cx="8978901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1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31884"/>
            <a:ext cx="11798300" cy="64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98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700999"/>
              </p:ext>
            </p:extLst>
          </p:nvPr>
        </p:nvGraphicFramePr>
        <p:xfrm>
          <a:off x="8747890" y="50800"/>
          <a:ext cx="3347676" cy="68072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80065"/>
                <a:gridCol w="1767611"/>
              </a:tblGrid>
              <a:tr h="26896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کلیبر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5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44,555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3" y="0"/>
            <a:ext cx="8663167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38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42984"/>
            <a:ext cx="11887200" cy="65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6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717980"/>
              </p:ext>
            </p:extLst>
          </p:nvPr>
        </p:nvGraphicFramePr>
        <p:xfrm>
          <a:off x="8824090" y="46000"/>
          <a:ext cx="3253610" cy="68120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35667"/>
                <a:gridCol w="1717943"/>
              </a:tblGrid>
              <a:tr h="4746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مرند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54,770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191239"/>
              </p:ext>
            </p:extLst>
          </p:nvPr>
        </p:nvGraphicFramePr>
        <p:xfrm>
          <a:off x="0" y="101600"/>
          <a:ext cx="87884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02209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5100"/>
            <a:ext cx="119888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76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239233"/>
              </p:ext>
            </p:extLst>
          </p:nvPr>
        </p:nvGraphicFramePr>
        <p:xfrm>
          <a:off x="8824090" y="53257"/>
          <a:ext cx="3253610" cy="6804743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35667"/>
                <a:gridCol w="1717943"/>
              </a:tblGrid>
              <a:tr h="46214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ملکان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57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8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136,385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0" y="101600"/>
          <a:ext cx="87884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661198"/>
              </p:ext>
            </p:extLst>
          </p:nvPr>
        </p:nvGraphicFramePr>
        <p:xfrm>
          <a:off x="308428" y="-173568"/>
          <a:ext cx="846001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53610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78036"/>
            <a:ext cx="12052300" cy="64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78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252437"/>
              </p:ext>
            </p:extLst>
          </p:nvPr>
        </p:nvGraphicFramePr>
        <p:xfrm>
          <a:off x="8938390" y="0"/>
          <a:ext cx="3253610" cy="6861672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35667"/>
                <a:gridCol w="1717943"/>
              </a:tblGrid>
              <a:tr h="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میانه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452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827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6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90,090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0" y="101600"/>
          <a:ext cx="87884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00297"/>
              </p:ext>
            </p:extLst>
          </p:nvPr>
        </p:nvGraphicFramePr>
        <p:xfrm>
          <a:off x="308428" y="-173568"/>
          <a:ext cx="8460014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390672"/>
              </p:ext>
            </p:extLst>
          </p:nvPr>
        </p:nvGraphicFramePr>
        <p:xfrm>
          <a:off x="-2883650" y="807383"/>
          <a:ext cx="10420865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61282"/>
              </p:ext>
            </p:extLst>
          </p:nvPr>
        </p:nvGraphicFramePr>
        <p:xfrm>
          <a:off x="0" y="317524"/>
          <a:ext cx="8899071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99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1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6" y="0"/>
            <a:ext cx="11888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5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1902423" y="2298700"/>
            <a:ext cx="8229600" cy="1885681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457200" rtl="0">
              <a:spcBef>
                <a:spcPts val="0"/>
              </a:spcBef>
            </a:pPr>
            <a:r>
              <a:rPr lang="fa-IR" sz="3600" spc="50" dirty="0" smtClean="0">
                <a:ln w="11430"/>
                <a:solidFill>
                  <a:srgbClr val="6AAC91">
                    <a:lumMod val="50000"/>
                  </a:srgbClr>
                </a:solidFill>
                <a:effectLst>
                  <a:glow rad="139700">
                    <a:srgbClr val="31B6F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گزارش عملکرد </a:t>
            </a:r>
            <a:endParaRPr lang="en-US" sz="3600" spc="50" dirty="0" smtClean="0">
              <a:ln w="11430"/>
              <a:solidFill>
                <a:srgbClr val="6AAC91">
                  <a:lumMod val="50000"/>
                </a:srgbClr>
              </a:solidFill>
              <a:effectLst>
                <a:glow rad="139700">
                  <a:srgbClr val="31B6FD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defTabSz="457200" rtl="0">
              <a:spcBef>
                <a:spcPts val="0"/>
              </a:spcBef>
            </a:pPr>
            <a:endParaRPr lang="fa-IR" sz="3600" spc="50" dirty="0" smtClean="0">
              <a:ln w="11430"/>
              <a:solidFill>
                <a:srgbClr val="6AAC91">
                  <a:lumMod val="50000"/>
                </a:srgbClr>
              </a:solidFill>
              <a:effectLst>
                <a:glow rad="139700">
                  <a:srgbClr val="31B6FD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  <a:p>
            <a:pPr defTabSz="457200" rtl="0">
              <a:spcBef>
                <a:spcPts val="0"/>
              </a:spcBef>
            </a:pPr>
            <a:r>
              <a:rPr lang="fa-IR" sz="3600" spc="50" dirty="0" smtClean="0">
                <a:ln w="11430"/>
                <a:solidFill>
                  <a:srgbClr val="6AAC91">
                    <a:lumMod val="50000"/>
                  </a:srgbClr>
                </a:solidFill>
                <a:effectLst>
                  <a:glow rad="139700">
                    <a:srgbClr val="31B6F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گروه </a:t>
            </a:r>
            <a:r>
              <a:rPr lang="fa-IR" sz="3600" spc="50" dirty="0">
                <a:ln w="11430"/>
                <a:solidFill>
                  <a:srgbClr val="6AAC91">
                    <a:lumMod val="50000"/>
                  </a:srgbClr>
                </a:solidFill>
                <a:effectLst>
                  <a:glow rad="139700">
                    <a:srgbClr val="31B6F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کارشناسی </a:t>
            </a:r>
            <a:r>
              <a:rPr lang="fa-IR" sz="3600" spc="50" dirty="0" smtClean="0">
                <a:ln w="11430"/>
                <a:solidFill>
                  <a:srgbClr val="6AAC91">
                    <a:lumMod val="50000"/>
                  </a:srgbClr>
                </a:solidFill>
                <a:effectLst>
                  <a:glow rad="139700">
                    <a:srgbClr val="31B6FD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Titr" pitchFamily="2" charset="-78"/>
              </a:rPr>
              <a:t>دهان ودندان 1398    و 1399 </a:t>
            </a:r>
            <a:endParaRPr lang="fa-IR" sz="3600" spc="50" dirty="0">
              <a:ln w="11430"/>
              <a:solidFill>
                <a:srgbClr val="6AAC91">
                  <a:lumMod val="50000"/>
                </a:srgbClr>
              </a:solidFill>
              <a:effectLst>
                <a:glow rad="139700">
                  <a:srgbClr val="31B6FD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6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519148"/>
              </p:ext>
            </p:extLst>
          </p:nvPr>
        </p:nvGraphicFramePr>
        <p:xfrm>
          <a:off x="8824090" y="46000"/>
          <a:ext cx="3253610" cy="68120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35667"/>
                <a:gridCol w="1717943"/>
              </a:tblGrid>
              <a:tr h="474619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ورزقان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56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23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1" eaLnBrk="1" fontAlgn="ctr" latinLnBrk="0" hangingPunct="1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100,590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0" y="101600"/>
          <a:ext cx="87884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017405"/>
              </p:ext>
            </p:extLst>
          </p:nvPr>
        </p:nvGraphicFramePr>
        <p:xfrm>
          <a:off x="0" y="127628"/>
          <a:ext cx="864973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83846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" y="0"/>
            <a:ext cx="11607800" cy="67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029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038032"/>
              </p:ext>
            </p:extLst>
          </p:nvPr>
        </p:nvGraphicFramePr>
        <p:xfrm>
          <a:off x="8824090" y="0"/>
          <a:ext cx="3253610" cy="695282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35667"/>
                <a:gridCol w="1717943"/>
              </a:tblGrid>
              <a:tr h="6576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هریس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50,445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0" y="101600"/>
          <a:ext cx="8788400" cy="67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0" y="127628"/>
          <a:ext cx="864973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423637"/>
              </p:ext>
            </p:extLst>
          </p:nvPr>
        </p:nvGraphicFramePr>
        <p:xfrm>
          <a:off x="277585" y="127628"/>
          <a:ext cx="8147957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283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295384"/>
            <a:ext cx="11849100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4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132835" y="301196"/>
          <a:ext cx="9392165" cy="64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40717"/>
              </p:ext>
            </p:extLst>
          </p:nvPr>
        </p:nvGraphicFramePr>
        <p:xfrm>
          <a:off x="8824090" y="0"/>
          <a:ext cx="3253610" cy="688896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535667"/>
                <a:gridCol w="1717943"/>
              </a:tblGrid>
              <a:tr h="657634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dirty="0">
                          <a:effectLst/>
                        </a:rPr>
                        <a:t>شهرستان</a:t>
                      </a:r>
                      <a:endParaRPr lang="fa-I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هشترود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تعداد </a:t>
                      </a:r>
                      <a:r>
                        <a:rPr lang="fa-I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دندانپزشک</a:t>
                      </a: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فلوراید تراپی دو فک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فیشورسیلانت دندان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جرمگیری و بروساژ دو فک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شیری 15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کشیدن دندان دائمی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پالپوتومی 20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درمان پالپ زنده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آمالگام 25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>
                          <a:effectLst/>
                        </a:rPr>
                        <a:t>ترمیم دو سطحی آمالگام 30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آمالگام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یک سطحی کامپوزیت 30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دو سطحی کامپوزیت 40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00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ترمیم سه سطحی کامپوزیت 45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مجموع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53"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400" b="1" u="none" strike="noStrike" dirty="0">
                          <a:effectLst/>
                        </a:rPr>
                        <a:t>جمع وزنی خدمات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303" marR="4303" marT="430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49,560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0" y="127628"/>
          <a:ext cx="8623300" cy="673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757572"/>
              </p:ext>
            </p:extLst>
          </p:nvPr>
        </p:nvGraphicFramePr>
        <p:xfrm>
          <a:off x="0" y="0"/>
          <a:ext cx="87884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0" y="127628"/>
          <a:ext cx="8649730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98357"/>
              </p:ext>
            </p:extLst>
          </p:nvPr>
        </p:nvGraphicFramePr>
        <p:xfrm>
          <a:off x="0" y="301196"/>
          <a:ext cx="8588829" cy="6255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167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243709"/>
              </p:ext>
            </p:extLst>
          </p:nvPr>
        </p:nvGraphicFramePr>
        <p:xfrm>
          <a:off x="0" y="288324"/>
          <a:ext cx="12103100" cy="646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86239"/>
            <a:ext cx="11823700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92336"/>
            <a:ext cx="11823700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8900"/>
            <a:ext cx="118618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95250"/>
            <a:ext cx="118967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69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-749300"/>
            <a:ext cx="12473497" cy="6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6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4" y="211873"/>
            <a:ext cx="10772078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2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71482"/>
            <a:ext cx="11912600" cy="640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1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3784"/>
            <a:ext cx="11887200" cy="63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810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1617</TotalTime>
  <Words>1643</Words>
  <Application>Microsoft Office PowerPoint</Application>
  <PresentationFormat>Widescreen</PresentationFormat>
  <Paragraphs>686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B Aseman</vt:lpstr>
      <vt:lpstr>B Titr</vt:lpstr>
      <vt:lpstr>Calibri</vt:lpstr>
      <vt:lpstr>Garamond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Parvin Sayyari</dc:creator>
  <cp:lastModifiedBy>Parvin Sayyari</cp:lastModifiedBy>
  <cp:revision>264</cp:revision>
  <cp:lastPrinted>2020-07-12T04:26:53Z</cp:lastPrinted>
  <dcterms:created xsi:type="dcterms:W3CDTF">2020-07-08T09:10:55Z</dcterms:created>
  <dcterms:modified xsi:type="dcterms:W3CDTF">2021-04-28T04:31:06Z</dcterms:modified>
</cp:coreProperties>
</file>